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 id="268" r:id="rId3"/>
    <p:sldId id="258" r:id="rId4"/>
    <p:sldId id="269" r:id="rId5"/>
    <p:sldId id="270" r:id="rId6"/>
    <p:sldId id="271" r:id="rId7"/>
    <p:sldId id="272" r:id="rId8"/>
    <p:sldId id="273" r:id="rId9"/>
    <p:sldId id="274" r:id="rId10"/>
    <p:sldId id="275" r:id="rId11"/>
    <p:sldId id="276" r:id="rId12"/>
    <p:sldId id="277" r:id="rId13"/>
    <p:sldId id="27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8" autoAdjust="0"/>
    <p:restoredTop sz="94660"/>
  </p:normalViewPr>
  <p:slideViewPr>
    <p:cSldViewPr snapToGrid="0">
      <p:cViewPr varScale="1">
        <p:scale>
          <a:sx n="64" d="100"/>
          <a:sy n="64" d="100"/>
        </p:scale>
        <p:origin x="65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D1342B4-C8B9-4D3F-B85D-8994DCB4FB85}"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509243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1342B4-C8B9-4D3F-B85D-8994DCB4FB85}"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4046342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D1342B4-C8B9-4D3F-B85D-8994DCB4FB85}"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1625593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D1342B4-C8B9-4D3F-B85D-8994DCB4FB85}" type="datetimeFigureOut">
              <a:rPr lang="en-US" smtClean="0"/>
              <a:t>4/3/2020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1449637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D1342B4-C8B9-4D3F-B85D-8994DCB4FB85}" type="datetimeFigureOut">
              <a:rPr lang="en-US" smtClean="0"/>
              <a:t>4/3/2020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2271302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D1342B4-C8B9-4D3F-B85D-8994DCB4FB85}" type="datetimeFigureOut">
              <a:rPr lang="en-US" smtClean="0"/>
              <a:t>4/3/2020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4062259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1342B4-C8B9-4D3F-B85D-8994DCB4FB85}" type="datetimeFigureOut">
              <a:rPr lang="en-US" smtClean="0"/>
              <a:t>4/3/2020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1426287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D1342B4-C8B9-4D3F-B85D-8994DCB4FB85}" type="datetimeFigureOut">
              <a:rPr lang="en-US" smtClean="0"/>
              <a:t>4/3/2020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2065073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D1342B4-C8B9-4D3F-B85D-8994DCB4FB85}" type="datetimeFigureOut">
              <a:rPr lang="en-US" smtClean="0"/>
              <a:t>4/3/2020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1041135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D1342B4-C8B9-4D3F-B85D-8994DCB4FB85}"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2359067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D1342B4-C8B9-4D3F-B85D-8994DCB4FB85}"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8606985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D1342B4-C8B9-4D3F-B85D-8994DCB4FB85}"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6075306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D1342B4-C8B9-4D3F-B85D-8994DCB4FB85}"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361092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D1342B4-C8B9-4D3F-B85D-8994DCB4FB85}"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1711102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1342B4-C8B9-4D3F-B85D-8994DCB4FB85}"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35561169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1342B4-C8B9-4D3F-B85D-8994DCB4FB85}"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11623044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Date Placeholder 4"/>
          <p:cNvSpPr>
            <a:spLocks noGrp="1"/>
          </p:cNvSpPr>
          <p:nvPr>
            <p:ph type="dt" sz="half" idx="10"/>
          </p:nvPr>
        </p:nvSpPr>
        <p:spPr/>
        <p:txBody>
          <a:bodyPr/>
          <a:lstStyle/>
          <a:p>
            <a:fld id="{6E39C043-05BC-984D-B00A-4DB4E5D38E03}" type="datetimeFigureOut">
              <a:rPr lang="en-US" smtClean="0"/>
              <a:t>4/3/2020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560C9C-2EFA-F54B-A3A4-5B6436824CF9}" type="slidenum">
              <a:rPr lang="en-US" smtClean="0"/>
              <a:t>‹#›</a:t>
            </a:fld>
            <a:endParaRPr lang="en-US"/>
          </a:p>
        </p:txBody>
      </p:sp>
      <p:sp>
        <p:nvSpPr>
          <p:cNvPr id="12" name="Content Placeholder 2"/>
          <p:cNvSpPr>
            <a:spLocks noGrp="1"/>
          </p:cNvSpPr>
          <p:nvPr>
            <p:ph sz="half" idx="17"/>
          </p:nvPr>
        </p:nvSpPr>
        <p:spPr>
          <a:xfrm>
            <a:off x="670561" y="1985963"/>
            <a:ext cx="4876551"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Content Placeholder 2"/>
          <p:cNvSpPr>
            <a:spLocks noGrp="1"/>
          </p:cNvSpPr>
          <p:nvPr>
            <p:ph sz="half" idx="18"/>
          </p:nvPr>
        </p:nvSpPr>
        <p:spPr>
          <a:xfrm>
            <a:off x="670561" y="4164965"/>
            <a:ext cx="4876551"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5" name="Content Placeholder 2"/>
          <p:cNvSpPr>
            <a:spLocks noGrp="1"/>
          </p:cNvSpPr>
          <p:nvPr>
            <p:ph sz="half" idx="1"/>
          </p:nvPr>
        </p:nvSpPr>
        <p:spPr>
          <a:xfrm>
            <a:off x="5880100" y="1985963"/>
            <a:ext cx="48768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6" name="Content Placeholder 2"/>
          <p:cNvSpPr>
            <a:spLocks noGrp="1"/>
          </p:cNvSpPr>
          <p:nvPr>
            <p:ph sz="half" idx="16"/>
          </p:nvPr>
        </p:nvSpPr>
        <p:spPr>
          <a:xfrm>
            <a:off x="5880100" y="4169664"/>
            <a:ext cx="48768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862357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D1342B4-C8B9-4D3F-B85D-8994DCB4FB85}" type="datetimeFigureOut">
              <a:rPr lang="en-US" smtClean="0"/>
              <a:t>4/3/2020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4E93A74-1A57-4023-AF28-39F124AFE9D6}" type="slidenum">
              <a:rPr lang="en-US" smtClean="0"/>
              <a:t>‹#›</a:t>
            </a:fld>
            <a:endParaRPr lang="en-US"/>
          </a:p>
        </p:txBody>
      </p:sp>
    </p:spTree>
    <p:extLst>
      <p:ext uri="{BB962C8B-B14F-4D97-AF65-F5344CB8AC3E}">
        <p14:creationId xmlns:p14="http://schemas.microsoft.com/office/powerpoint/2010/main" val="208341420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adriandingleschemistrypages.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515773"/>
            <a:ext cx="7766936" cy="1646302"/>
          </a:xfrm>
        </p:spPr>
        <p:txBody>
          <a:bodyPr/>
          <a:lstStyle/>
          <a:p>
            <a:r>
              <a:rPr lang="en-US" dirty="0" smtClean="0"/>
              <a:t>Write This, Not That!	</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264072240"/>
              </p:ext>
            </p:extLst>
          </p:nvPr>
        </p:nvGraphicFramePr>
        <p:xfrm>
          <a:off x="1633927" y="2563318"/>
          <a:ext cx="7640247" cy="2362631"/>
        </p:xfrm>
        <a:graphic>
          <a:graphicData uri="http://schemas.openxmlformats.org/drawingml/2006/table">
            <a:tbl>
              <a:tblPr>
                <a:tableStyleId>{5C22544A-7EE6-4342-B048-85BDC9FD1C3A}</a:tableStyleId>
              </a:tblPr>
              <a:tblGrid>
                <a:gridCol w="7640247">
                  <a:extLst>
                    <a:ext uri="{9D8B030D-6E8A-4147-A177-3AD203B41FA5}">
                      <a16:colId xmlns:a16="http://schemas.microsoft.com/office/drawing/2014/main" val="368018462"/>
                    </a:ext>
                  </a:extLst>
                </a:gridCol>
              </a:tblGrid>
              <a:tr h="2362631">
                <a:tc>
                  <a:txBody>
                    <a:bodyPr/>
                    <a:lstStyle/>
                    <a:p>
                      <a:pPr marL="0" marR="0" algn="l">
                        <a:lnSpc>
                          <a:spcPct val="107000"/>
                        </a:lnSpc>
                        <a:spcBef>
                          <a:spcPts val="0"/>
                        </a:spcBef>
                        <a:spcAft>
                          <a:spcPts val="800"/>
                        </a:spcAft>
                      </a:pPr>
                      <a:r>
                        <a:rPr lang="en-US" sz="1200" dirty="0">
                          <a:effectLst/>
                        </a:rPr>
                        <a:t>Compiled by:	 Nora Walsh	 FJ Reitz High School, Evansville, IN</a:t>
                      </a:r>
                      <a:endParaRPr lang="en-US" sz="1800" dirty="0">
                        <a:effectLst/>
                      </a:endParaRPr>
                    </a:p>
                    <a:p>
                      <a:pPr marL="0" marR="0" algn="l">
                        <a:lnSpc>
                          <a:spcPct val="107000"/>
                        </a:lnSpc>
                        <a:spcBef>
                          <a:spcPts val="0"/>
                        </a:spcBef>
                        <a:spcAft>
                          <a:spcPts val="800"/>
                        </a:spcAft>
                      </a:pPr>
                      <a:r>
                        <a:rPr lang="en-US" sz="1200" dirty="0">
                          <a:effectLst/>
                        </a:rPr>
                        <a:t>			</a:t>
                      </a:r>
                      <a:endParaRPr lang="en-US" sz="1800" dirty="0">
                        <a:effectLst/>
                      </a:endParaRPr>
                    </a:p>
                    <a:p>
                      <a:pPr marL="0" marR="0" algn="l">
                        <a:spcBef>
                          <a:spcPts val="0"/>
                        </a:spcBef>
                        <a:spcAft>
                          <a:spcPts val="0"/>
                        </a:spcAft>
                      </a:pPr>
                      <a:r>
                        <a:rPr lang="en-US" sz="1200" dirty="0">
                          <a:effectLst/>
                        </a:rPr>
                        <a:t>Sources:   	Released Free-Response Questions with Samples and Commentary/Chief Reader’s Reports </a:t>
                      </a:r>
                      <a:endParaRPr lang="en-US" sz="1800" dirty="0">
                        <a:effectLst/>
                      </a:endParaRPr>
                    </a:p>
                    <a:p>
                      <a:pPr marL="457200" marR="0" indent="457200" algn="l">
                        <a:spcBef>
                          <a:spcPts val="0"/>
                        </a:spcBef>
                        <a:spcAft>
                          <a:spcPts val="0"/>
                        </a:spcAft>
                      </a:pPr>
                      <a:r>
                        <a:rPr lang="en-US" sz="1200" dirty="0">
                          <a:effectLst/>
                        </a:rPr>
                        <a:t>Adrian Dingle’s Blog Posts on Writing Good Answers  (</a:t>
                      </a:r>
                      <a:r>
                        <a:rPr lang="en-US" sz="1200" u="sng" dirty="0">
                          <a:effectLst/>
                          <a:hlinkClick r:id="rId2"/>
                        </a:rPr>
                        <a:t>https://www.adriandingleschemistrypages.com/</a:t>
                      </a:r>
                      <a:r>
                        <a:rPr lang="en-US" sz="1200" dirty="0">
                          <a:effectLst/>
                        </a:rPr>
                        <a:t>)</a:t>
                      </a:r>
                      <a:endParaRPr lang="en-US" sz="1800" dirty="0">
                        <a:effectLst/>
                      </a:endParaRPr>
                    </a:p>
                    <a:p>
                      <a:pPr marL="0" marR="0" algn="l">
                        <a:spcBef>
                          <a:spcPts val="0"/>
                        </a:spcBef>
                        <a:spcAft>
                          <a:spcPts val="0"/>
                        </a:spcAft>
                      </a:pPr>
                      <a:r>
                        <a:rPr lang="en-US" sz="1200" dirty="0">
                          <a:effectLst/>
                        </a:rPr>
                        <a:t>		AACT Webinar: Teaching Students How to Better Answer Non-Calculator Problems </a:t>
                      </a:r>
                      <a:endParaRPr lang="en-US" sz="1800" dirty="0">
                        <a:effectLst/>
                      </a:endParaRPr>
                    </a:p>
                    <a:p>
                      <a:pPr marL="0" marR="0" algn="l">
                        <a:spcBef>
                          <a:spcPts val="0"/>
                        </a:spcBef>
                        <a:spcAft>
                          <a:spcPts val="0"/>
                        </a:spcAft>
                      </a:pPr>
                      <a:r>
                        <a:rPr lang="en-US" sz="1200" dirty="0">
                          <a:effectLst/>
                        </a:rPr>
                        <a:t>		AACT Webinars: Lessons Learned from AP Chemistry Exam (2017, 2018 and 2019)</a:t>
                      </a:r>
                      <a:endParaRPr lang="en-US" sz="1800" dirty="0">
                        <a:effectLst/>
                      </a:endParaRPr>
                    </a:p>
                    <a:p>
                      <a:pPr marL="0" marR="0" algn="l">
                        <a:spcBef>
                          <a:spcPts val="0"/>
                        </a:spcBef>
                        <a:spcAft>
                          <a:spcPts val="0"/>
                        </a:spcAft>
                      </a:pPr>
                      <a:r>
                        <a:rPr lang="en-US" sz="1200" dirty="0">
                          <a:effectLst/>
                        </a:rPr>
                        <a:t>		AP Teacher Community  </a:t>
                      </a:r>
                      <a:endParaRPr lang="en-US" sz="1800" dirty="0">
                        <a:effectLst/>
                      </a:endParaRPr>
                    </a:p>
                    <a:p>
                      <a:pPr marL="457200" marR="0" indent="457200" algn="l">
                        <a:spcBef>
                          <a:spcPts val="0"/>
                        </a:spcBef>
                        <a:spcAft>
                          <a:spcPts val="0"/>
                        </a:spcAft>
                      </a:pPr>
                      <a:r>
                        <a:rPr lang="en-US" sz="1200" dirty="0">
                          <a:effectLst/>
                        </a:rPr>
                        <a:t>AP Teachers in the National AP Chemistry Teachers Facebook Group</a:t>
                      </a:r>
                      <a:endParaRPr lang="en-US" sz="1800" dirty="0">
                        <a:effectLst/>
                      </a:endParaRPr>
                    </a:p>
                    <a:p>
                      <a:pPr marL="457200" marR="0" indent="457200" algn="l">
                        <a:lnSpc>
                          <a:spcPct val="107000"/>
                        </a:lnSpc>
                        <a:spcBef>
                          <a:spcPts val="0"/>
                        </a:spcBef>
                        <a:spcAft>
                          <a:spcPts val="800"/>
                        </a:spcAft>
                      </a:pPr>
                      <a:r>
                        <a:rPr lang="en-US" sz="9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8745" marR="118745" marT="91440" marB="91440"/>
                </a:tc>
                <a:extLst>
                  <a:ext uri="{0D108BD9-81ED-4DB2-BD59-A6C34878D82A}">
                    <a16:rowId xmlns:a16="http://schemas.microsoft.com/office/drawing/2014/main" val="3641308711"/>
                  </a:ext>
                </a:extLst>
              </a:tr>
            </a:tbl>
          </a:graphicData>
        </a:graphic>
      </p:graphicFrame>
      <p:sp>
        <p:nvSpPr>
          <p:cNvPr id="5" name="Rectangle 1"/>
          <p:cNvSpPr>
            <a:spLocks noGrp="1" noChangeArrowheads="1"/>
          </p:cNvSpPr>
          <p:nvPr>
            <p:ph type="subTitle" idx="1"/>
          </p:nvPr>
        </p:nvSpPr>
        <p:spPr bwMode="auto">
          <a:xfrm>
            <a:off x="1633927" y="2848457"/>
            <a:ext cx="2055371" cy="2077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900" b="1"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900" b="1"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900" b="1"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900" b="1"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900" b="1"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900" b="1"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Last updated :         </a:t>
            </a:r>
            <a:r>
              <a:rPr kumimoji="0" lang="en-US" altLang="en-US" sz="900" i="0" u="none" strike="noStrike" cap="none" normalizeH="0" baseline="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April 2</a:t>
            </a:r>
            <a:r>
              <a:rPr kumimoji="0" lang="en-US" altLang="en-US" sz="900" i="0" u="none" strike="noStrike" cap="none" normalizeH="0" baseline="3000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nd</a:t>
            </a:r>
            <a:r>
              <a:rPr kumimoji="0" lang="en-US" altLang="en-US" sz="900" i="0" u="none" strike="noStrike" cap="none" normalizeH="0" baseline="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a:t>
            </a:r>
            <a:r>
              <a:rPr kumimoji="0" lang="en-US" altLang="en-US" sz="90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2020</a:t>
            </a:r>
            <a:r>
              <a:rPr kumimoji="0" lang="en-US" altLang="en-US" sz="1200" i="0" u="none" strike="noStrike" cap="none" normalizeH="0" baseline="0" dirty="0" smtClean="0">
                <a:ln>
                  <a:noFill/>
                </a:ln>
                <a:solidFill>
                  <a:schemeClr val="tx1"/>
                </a:solidFill>
                <a:effectLst/>
                <a:latin typeface="Arial" panose="020B0604020202020204" pitchFamily="34" charset="0"/>
              </a:rPr>
              <a:t> </a:t>
            </a:r>
            <a:endParaRPr kumimoji="0" lang="en-US" altLang="en-US" sz="180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596791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1" y="159026"/>
            <a:ext cx="8908227" cy="642314"/>
          </a:xfrm>
        </p:spPr>
        <p:txBody>
          <a:bodyPr>
            <a:normAutofit/>
          </a:bodyPr>
          <a:lstStyle/>
          <a:p>
            <a:r>
              <a:rPr lang="en-US" dirty="0" smtClean="0"/>
              <a:t>For All Questions</a:t>
            </a:r>
            <a:endParaRPr lang="en-US" dirty="0"/>
          </a:p>
        </p:txBody>
      </p:sp>
      <p:graphicFrame>
        <p:nvGraphicFramePr>
          <p:cNvPr id="8" name="Content Placeholder 7"/>
          <p:cNvGraphicFramePr>
            <a:graphicFrameLocks noGrp="1"/>
          </p:cNvGraphicFramePr>
          <p:nvPr>
            <p:ph sz="half" idx="1"/>
            <p:extLst>
              <p:ext uri="{D42A27DB-BD31-4B8C-83A1-F6EECF244321}">
                <p14:modId xmlns:p14="http://schemas.microsoft.com/office/powerpoint/2010/main" val="3789027983"/>
              </p:ext>
            </p:extLst>
          </p:nvPr>
        </p:nvGraphicFramePr>
        <p:xfrm>
          <a:off x="670561" y="796005"/>
          <a:ext cx="11194473" cy="5891006"/>
        </p:xfrm>
        <a:graphic>
          <a:graphicData uri="http://schemas.openxmlformats.org/drawingml/2006/table">
            <a:tbl>
              <a:tblPr firstRow="1" firstCol="1" bandRow="1">
                <a:tableStyleId>{FABFCF23-3B69-468F-B69F-88F6DE6A72F2}</a:tableStyleId>
              </a:tblPr>
              <a:tblGrid>
                <a:gridCol w="4132464">
                  <a:extLst>
                    <a:ext uri="{9D8B030D-6E8A-4147-A177-3AD203B41FA5}">
                      <a16:colId xmlns:a16="http://schemas.microsoft.com/office/drawing/2014/main" val="1789190024"/>
                    </a:ext>
                  </a:extLst>
                </a:gridCol>
                <a:gridCol w="3287427">
                  <a:extLst>
                    <a:ext uri="{9D8B030D-6E8A-4147-A177-3AD203B41FA5}">
                      <a16:colId xmlns:a16="http://schemas.microsoft.com/office/drawing/2014/main" val="3616277024"/>
                    </a:ext>
                  </a:extLst>
                </a:gridCol>
                <a:gridCol w="3774582">
                  <a:extLst>
                    <a:ext uri="{9D8B030D-6E8A-4147-A177-3AD203B41FA5}">
                      <a16:colId xmlns:a16="http://schemas.microsoft.com/office/drawing/2014/main" val="1086870927"/>
                    </a:ext>
                  </a:extLst>
                </a:gridCol>
              </a:tblGrid>
              <a:tr h="597646">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644974773"/>
                  </a:ext>
                </a:extLst>
              </a:tr>
              <a:tr h="597646">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Handwriting that is clear, legible, dark enough and large enough to be read by someone who doesn’t know you</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Messy, illegible, light, tiny writing that cannot be read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Answers deemed illegible by a reader and the table leader will earn no points on corresponding parts/questions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75313413"/>
                  </a:ext>
                </a:extLst>
              </a:tr>
              <a:tr h="597646">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Variables that are clearly denoted and appropriately used</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Variables that are incorrectly represented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Variables have specific meaning and must be correctly denoted/abbreviated;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case matters for many variables: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 (not m) for molarity,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K (equilibrium constant) vs k (rate constant)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 is meters, not minutes, moles or molarity, etc.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36199840"/>
                  </a:ext>
                </a:extLst>
              </a:tr>
              <a:tr h="597646">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Abbreviations that are generally accepted (M, min, s, IMF, LDF, etc.)</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Abbreviations that are not generally accepted/ are incorrect/ change the meaning (ex: </a:t>
                      </a:r>
                      <a:r>
                        <a:rPr lang="en-US" sz="1600" dirty="0" err="1">
                          <a:effectLst/>
                          <a:latin typeface="Times New Roman" panose="02020603050405020304" pitchFamily="18" charset="0"/>
                          <a:ea typeface="Calibri" panose="020F0502020204030204" pitchFamily="34" charset="0"/>
                          <a:cs typeface="Times New Roman" panose="02020603050405020304" pitchFamily="18" charset="0"/>
                        </a:rPr>
                        <a:t>mol</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for molecule, CL instead of Coulomb’s Law, etc)</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Abbreviations still must convey the correct information; if in doubt, avoid them – don’t create ambiguity in an answer by using an abbreviation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52441038"/>
                  </a:ext>
                </a:extLst>
              </a:tr>
              <a:tr h="597646">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Answer the specific question first, then “justify”, “explain” etc.</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Burying the answer in the text of the response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Make it easy to follow your answer and give you points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0789882"/>
                  </a:ext>
                </a:extLst>
              </a:tr>
              <a:tr h="597646">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Answers that are concise and direct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Burying the answer in a long response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Make it easy to follow your answer and give you points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89128017"/>
                  </a:ext>
                </a:extLst>
              </a:tr>
              <a:tr h="597646">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Names of specific elements and compounds, “reactants”, “products”, etc.</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“it”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Ambiguous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2724099"/>
                  </a:ext>
                </a:extLst>
              </a:tr>
              <a:tr h="597646">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“Species”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“It”, “stuff”, etc.</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Be formal in language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06320626"/>
                  </a:ext>
                </a:extLst>
              </a:tr>
            </a:tbl>
          </a:graphicData>
        </a:graphic>
      </p:graphicFrame>
    </p:spTree>
    <p:extLst>
      <p:ext uri="{BB962C8B-B14F-4D97-AF65-F5344CB8AC3E}">
        <p14:creationId xmlns:p14="http://schemas.microsoft.com/office/powerpoint/2010/main" val="22849573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159026"/>
            <a:ext cx="9295925" cy="642314"/>
          </a:xfrm>
        </p:spPr>
        <p:txBody>
          <a:bodyPr>
            <a:normAutofit/>
          </a:bodyPr>
          <a:lstStyle/>
          <a:p>
            <a:r>
              <a:rPr lang="en-US" dirty="0" smtClean="0"/>
              <a:t>For All Questions (cont.)</a:t>
            </a:r>
            <a:endParaRPr lang="en-US" dirty="0"/>
          </a:p>
        </p:txBody>
      </p:sp>
      <p:sp>
        <p:nvSpPr>
          <p:cNvPr id="3" name="Content Placeholder 2"/>
          <p:cNvSpPr>
            <a:spLocks noGrp="1"/>
          </p:cNvSpPr>
          <p:nvPr>
            <p:ph sz="half" idx="17"/>
          </p:nvPr>
        </p:nvSpPr>
        <p:spPr/>
        <p:txBody>
          <a:bodyPr/>
          <a:lstStyle/>
          <a:p>
            <a:endParaRPr lang="en-US"/>
          </a:p>
        </p:txBody>
      </p:sp>
      <p:sp>
        <p:nvSpPr>
          <p:cNvPr id="4" name="Content Placeholder 3"/>
          <p:cNvSpPr>
            <a:spLocks noGrp="1"/>
          </p:cNvSpPr>
          <p:nvPr>
            <p:ph sz="half" idx="18"/>
          </p:nvPr>
        </p:nvSpPr>
        <p:spPr/>
        <p:txBody>
          <a:bodyPr/>
          <a:lstStyle/>
          <a:p>
            <a:endParaRPr lang="en-US"/>
          </a:p>
        </p:txBody>
      </p:sp>
      <p:sp>
        <p:nvSpPr>
          <p:cNvPr id="5" name="Content Placeholder 4"/>
          <p:cNvSpPr>
            <a:spLocks noGrp="1"/>
          </p:cNvSpPr>
          <p:nvPr>
            <p:ph sz="half" idx="1"/>
          </p:nvPr>
        </p:nvSpPr>
        <p:spPr/>
        <p:txBody>
          <a:bodyPr/>
          <a:lstStyle/>
          <a:p>
            <a:endParaRPr lang="en-US"/>
          </a:p>
        </p:txBody>
      </p:sp>
      <p:sp>
        <p:nvSpPr>
          <p:cNvPr id="6" name="Content Placeholder 5"/>
          <p:cNvSpPr>
            <a:spLocks noGrp="1"/>
          </p:cNvSpPr>
          <p:nvPr>
            <p:ph sz="half" idx="16"/>
          </p:nvPr>
        </p:nvSpPr>
        <p:spPr/>
        <p:txBody>
          <a:bodyPr/>
          <a:lstStyle/>
          <a:p>
            <a:endParaRPr lang="en-US"/>
          </a:p>
        </p:txBody>
      </p:sp>
      <p:graphicFrame>
        <p:nvGraphicFramePr>
          <p:cNvPr id="8" name="Content Placeholder 6"/>
          <p:cNvGraphicFramePr>
            <a:graphicFrameLocks/>
          </p:cNvGraphicFramePr>
          <p:nvPr>
            <p:extLst>
              <p:ext uri="{D42A27DB-BD31-4B8C-83A1-F6EECF244321}">
                <p14:modId xmlns:p14="http://schemas.microsoft.com/office/powerpoint/2010/main" val="3733789540"/>
              </p:ext>
            </p:extLst>
          </p:nvPr>
        </p:nvGraphicFramePr>
        <p:xfrm>
          <a:off x="282863" y="754865"/>
          <a:ext cx="11194473" cy="5903799"/>
        </p:xfrm>
        <a:graphic>
          <a:graphicData uri="http://schemas.openxmlformats.org/drawingml/2006/table">
            <a:tbl>
              <a:tblPr firstRow="1" firstCol="1" bandRow="1">
                <a:tableStyleId>{FABFCF23-3B69-468F-B69F-88F6DE6A72F2}</a:tableStyleId>
              </a:tblPr>
              <a:tblGrid>
                <a:gridCol w="4132464">
                  <a:extLst>
                    <a:ext uri="{9D8B030D-6E8A-4147-A177-3AD203B41FA5}">
                      <a16:colId xmlns:a16="http://schemas.microsoft.com/office/drawing/2014/main" val="20000"/>
                    </a:ext>
                  </a:extLst>
                </a:gridCol>
                <a:gridCol w="3876448">
                  <a:extLst>
                    <a:ext uri="{9D8B030D-6E8A-4147-A177-3AD203B41FA5}">
                      <a16:colId xmlns:a16="http://schemas.microsoft.com/office/drawing/2014/main" val="20001"/>
                    </a:ext>
                  </a:extLst>
                </a:gridCol>
                <a:gridCol w="3185561">
                  <a:extLst>
                    <a:ext uri="{9D8B030D-6E8A-4147-A177-3AD203B41FA5}">
                      <a16:colId xmlns:a16="http://schemas.microsoft.com/office/drawing/2014/main" val="20002"/>
                    </a:ext>
                  </a:extLst>
                </a:gridCol>
              </a:tblGrid>
              <a:tr h="592584">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21447152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 justification or explanation when it is part of the question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Only the answer without supporting it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Justification/explanation required to earn point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1793560"/>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“mass”, “volume”, etc.</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“size”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Be specific to indicate understanding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08950002"/>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References to specific data or graphs when prompted to “explain how the data…”, “using the table below…” or something similar</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Generalizations about the data without specifically citing provided data or trials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Required to earn point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7559460"/>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Particle view diagrams with ions and polar molecules orientated in the correct direction relative to each other</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Incorrectly oriented dipoles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Drawings must demonstrate understanding of interactions at the molecular level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(ex. 2015 #4)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63915152"/>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 answer with units if “include units” is stated in the problem</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An answer without units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If “include units” is written in the prompt, a unit is required to earn full points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9759938"/>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Complete dimensional analysis/work with units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Incomplete dimensional analysis without units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Including units clearly shows intended work, and allows points for “implied” calculations to be earned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0693071"/>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Values with units that match constants and that are the same throughout the equation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Values with units that do not match other values/constants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Values must be the same unit through an equation, for both constants and variables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45774848"/>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Answers expressed to the correct number of significant figures,  based on data given in the problem</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Answers with an incorrect number of significant figures or significant figures limited by molar mass, constants, etc.</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1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pt</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traditionally is assessed somewhere in the FR for significant figures (typically found in a laboratory data question)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17296810"/>
                  </a:ext>
                </a:extLst>
              </a:tr>
            </a:tbl>
          </a:graphicData>
        </a:graphic>
      </p:graphicFrame>
    </p:spTree>
    <p:extLst>
      <p:ext uri="{BB962C8B-B14F-4D97-AF65-F5344CB8AC3E}">
        <p14:creationId xmlns:p14="http://schemas.microsoft.com/office/powerpoint/2010/main" val="7286207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198782"/>
            <a:ext cx="9295925" cy="602557"/>
          </a:xfrm>
        </p:spPr>
        <p:txBody>
          <a:bodyPr>
            <a:normAutofit fontScale="90000"/>
          </a:bodyPr>
          <a:lstStyle/>
          <a:p>
            <a:r>
              <a:rPr lang="en-US" dirty="0" smtClean="0"/>
              <a:t>For All Questions (cont.)</a:t>
            </a:r>
            <a:endParaRPr lang="en-US" dirty="0"/>
          </a:p>
        </p:txBody>
      </p:sp>
      <p:sp>
        <p:nvSpPr>
          <p:cNvPr id="3" name="Content Placeholder 2"/>
          <p:cNvSpPr>
            <a:spLocks noGrp="1"/>
          </p:cNvSpPr>
          <p:nvPr>
            <p:ph sz="half" idx="17"/>
          </p:nvPr>
        </p:nvSpPr>
        <p:spPr/>
        <p:txBody>
          <a:bodyPr/>
          <a:lstStyle/>
          <a:p>
            <a:endParaRPr lang="en-US"/>
          </a:p>
        </p:txBody>
      </p:sp>
      <p:sp>
        <p:nvSpPr>
          <p:cNvPr id="4" name="Content Placeholder 3"/>
          <p:cNvSpPr>
            <a:spLocks noGrp="1"/>
          </p:cNvSpPr>
          <p:nvPr>
            <p:ph sz="half" idx="18"/>
          </p:nvPr>
        </p:nvSpPr>
        <p:spPr/>
        <p:txBody>
          <a:bodyPr/>
          <a:lstStyle/>
          <a:p>
            <a:endParaRPr lang="en-US"/>
          </a:p>
        </p:txBody>
      </p:sp>
      <p:sp>
        <p:nvSpPr>
          <p:cNvPr id="5" name="Content Placeholder 4"/>
          <p:cNvSpPr>
            <a:spLocks noGrp="1"/>
          </p:cNvSpPr>
          <p:nvPr>
            <p:ph sz="half" idx="1"/>
          </p:nvPr>
        </p:nvSpPr>
        <p:spPr/>
        <p:txBody>
          <a:bodyPr/>
          <a:lstStyle/>
          <a:p>
            <a:endParaRPr lang="en-US"/>
          </a:p>
        </p:txBody>
      </p:sp>
      <p:sp>
        <p:nvSpPr>
          <p:cNvPr id="6" name="Content Placeholder 5"/>
          <p:cNvSpPr>
            <a:spLocks noGrp="1"/>
          </p:cNvSpPr>
          <p:nvPr>
            <p:ph sz="half" idx="16"/>
          </p:nvPr>
        </p:nvSpPr>
        <p:spPr/>
        <p:txBody>
          <a:bodyPr/>
          <a:lstStyle/>
          <a:p>
            <a:endParaRPr lang="en-US"/>
          </a:p>
        </p:txBody>
      </p:sp>
      <p:graphicFrame>
        <p:nvGraphicFramePr>
          <p:cNvPr id="8" name="Content Placeholder 6"/>
          <p:cNvGraphicFramePr>
            <a:graphicFrameLocks/>
          </p:cNvGraphicFramePr>
          <p:nvPr>
            <p:extLst>
              <p:ext uri="{D42A27DB-BD31-4B8C-83A1-F6EECF244321}">
                <p14:modId xmlns:p14="http://schemas.microsoft.com/office/powerpoint/2010/main" val="1971169418"/>
              </p:ext>
            </p:extLst>
          </p:nvPr>
        </p:nvGraphicFramePr>
        <p:xfrm>
          <a:off x="282863" y="754865"/>
          <a:ext cx="11683851" cy="5507048"/>
        </p:xfrm>
        <a:graphic>
          <a:graphicData uri="http://schemas.openxmlformats.org/drawingml/2006/table">
            <a:tbl>
              <a:tblPr firstRow="1" firstCol="1" bandRow="1">
                <a:tableStyleId>{FABFCF23-3B69-468F-B69F-88F6DE6A72F2}</a:tableStyleId>
              </a:tblPr>
              <a:tblGrid>
                <a:gridCol w="4313119">
                  <a:extLst>
                    <a:ext uri="{9D8B030D-6E8A-4147-A177-3AD203B41FA5}">
                      <a16:colId xmlns:a16="http://schemas.microsoft.com/office/drawing/2014/main" val="20000"/>
                    </a:ext>
                  </a:extLst>
                </a:gridCol>
                <a:gridCol w="4045911">
                  <a:extLst>
                    <a:ext uri="{9D8B030D-6E8A-4147-A177-3AD203B41FA5}">
                      <a16:colId xmlns:a16="http://schemas.microsoft.com/office/drawing/2014/main" val="20001"/>
                    </a:ext>
                  </a:extLst>
                </a:gridCol>
                <a:gridCol w="3324821">
                  <a:extLst>
                    <a:ext uri="{9D8B030D-6E8A-4147-A177-3AD203B41FA5}">
                      <a16:colId xmlns:a16="http://schemas.microsoft.com/office/drawing/2014/main" val="20002"/>
                    </a:ext>
                  </a:extLst>
                </a:gridCol>
              </a:tblGrid>
              <a:tr h="592584">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Answers that only refer to substances/data included in the prompt</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Answers with justifications based on situations or data that are not indicated in the prompt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Do not claim something happened that was not present in prompt– any valid assumptions would be stated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Analysis of given data in a thoughtful way that is based on chemical principals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Saying that data is wrong, that the data is impossible, calling the test writers liars, etc.</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AP Exam is never going to try to trick you- it will not give false or impossible data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Answers that refer to specific and correct glassware and interpret figures correctly</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Answers that use incorrect glassware for the task, particularly with regard to precision and/or misread figures of glassware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Glassware has different specialized uses, and should be appropriately referenced/used/read based on the task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Explanation of an application of usage of a term</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Definition of a term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 definition is not required on the exam – an explanation of how this term applies is needed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 explanation of the reason behind an observation of phenomena.</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Stating a law/rule or observation without explaining the chemical principles or phenomena behind the law/rule/trend.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Simply stating the end result without discussing the reason for that result does not fully answer the question. Evidence and reasoning must both be included. (ex. 2019 #4)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219049"/>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Using deductive reasoning to make conclusions or approximate values when the terms “estimate” or “justify” are in the prompt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Using long, time-intensive math reasoning when “calculate” is not indicated in the prompt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While correct calculations will earn credit, the loss in this type of answer is the amount of time spent on the calculations when an assessment without lengthy calculations can be done instead (ex: 2018 #2e-f, 2019 #3g)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0941564"/>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Answers that pay attention to the relative scale on graphs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Answers that make assumptions on the scale without examining data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Don’t assume that marked lines automatically are increments of 1, 10, etc. – use the data to determine the scale (ex. 2019 #5a)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76192875"/>
                  </a:ext>
                </a:extLst>
              </a:tr>
            </a:tbl>
          </a:graphicData>
        </a:graphic>
      </p:graphicFrame>
    </p:spTree>
    <p:extLst>
      <p:ext uri="{BB962C8B-B14F-4D97-AF65-F5344CB8AC3E}">
        <p14:creationId xmlns:p14="http://schemas.microsoft.com/office/powerpoint/2010/main" val="33809007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0"/>
            <a:ext cx="9295925" cy="801340"/>
          </a:xfrm>
        </p:spPr>
        <p:txBody>
          <a:bodyPr>
            <a:normAutofit/>
          </a:bodyPr>
          <a:lstStyle/>
          <a:p>
            <a:r>
              <a:rPr lang="en-US" b="1" dirty="0"/>
              <a:t>Unit 1: Atomic Structure and Properties</a:t>
            </a:r>
            <a:endParaRPr lang="en-US" dirty="0"/>
          </a:p>
        </p:txBody>
      </p:sp>
      <p:graphicFrame>
        <p:nvGraphicFramePr>
          <p:cNvPr id="8" name="Content Placeholder 6"/>
          <p:cNvGraphicFramePr>
            <a:graphicFrameLocks/>
          </p:cNvGraphicFramePr>
          <p:nvPr>
            <p:extLst>
              <p:ext uri="{D42A27DB-BD31-4B8C-83A1-F6EECF244321}">
                <p14:modId xmlns:p14="http://schemas.microsoft.com/office/powerpoint/2010/main" val="140065761"/>
              </p:ext>
            </p:extLst>
          </p:nvPr>
        </p:nvGraphicFramePr>
        <p:xfrm>
          <a:off x="282863" y="761583"/>
          <a:ext cx="11723607" cy="4718694"/>
        </p:xfrm>
        <a:graphic>
          <a:graphicData uri="http://schemas.openxmlformats.org/drawingml/2006/table">
            <a:tbl>
              <a:tblPr firstRow="1" firstCol="1" bandRow="1">
                <a:tableStyleId>{FABFCF23-3B69-468F-B69F-88F6DE6A72F2}</a:tableStyleId>
              </a:tblPr>
              <a:tblGrid>
                <a:gridCol w="4327795">
                  <a:extLst>
                    <a:ext uri="{9D8B030D-6E8A-4147-A177-3AD203B41FA5}">
                      <a16:colId xmlns:a16="http://schemas.microsoft.com/office/drawing/2014/main" val="20000"/>
                    </a:ext>
                  </a:extLst>
                </a:gridCol>
                <a:gridCol w="4059678">
                  <a:extLst>
                    <a:ext uri="{9D8B030D-6E8A-4147-A177-3AD203B41FA5}">
                      <a16:colId xmlns:a16="http://schemas.microsoft.com/office/drawing/2014/main" val="20001"/>
                    </a:ext>
                  </a:extLst>
                </a:gridCol>
                <a:gridCol w="3336134">
                  <a:extLst>
                    <a:ext uri="{9D8B030D-6E8A-4147-A177-3AD203B41FA5}">
                      <a16:colId xmlns:a16="http://schemas.microsoft.com/office/drawing/2014/main" val="20002"/>
                    </a:ext>
                  </a:extLst>
                </a:gridCol>
              </a:tblGrid>
              <a:tr h="592584">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“period”</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“shell” when referring to elements and their location on the Periodic Table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Elements are in a period, electrons are in a shell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Ion electron configurations that show  electrons were removed from valence shell orbitals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Ion electron configurations that show  electrons were removed from inner orbitals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Ions form by electrons being lost from the outermost shell; this may or may not be the electrons that were filled last in the electron configuration (ref. 2018 #3a)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Reference reasons for periodic trends (i.e. effective nuclear charge, Coulomb’s law, polarizability, etc.)</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Stating the trend as the reason (“because it is to the left”, “because it is further down the periodic table”, etc.)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State the actual reason not the memory aid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“Effective nuclear charge increases”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“It wants to have a full octet”; “it’s close to having a full octet”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State the actual reason not the memory aid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“It has a more polarizable cloud of electrons”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“It has more electrons”, “it has more mass”, “it has more surface area”, “it is bigger”, “it has more protons”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State the actual reason not the memory aid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219049"/>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“Electrons in higher energy levels are farther from the nucleus, resulting in a larger atom/ion.”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“More electrons/more energy levels makes the atom/ion bigger.”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Explanation of reason, not just statement of fact, required for point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(Ref 2016 #1)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0941564"/>
                  </a:ext>
                </a:extLst>
              </a:tr>
            </a:tbl>
          </a:graphicData>
        </a:graphic>
      </p:graphicFrame>
    </p:spTree>
    <p:extLst>
      <p:ext uri="{BB962C8B-B14F-4D97-AF65-F5344CB8AC3E}">
        <p14:creationId xmlns:p14="http://schemas.microsoft.com/office/powerpoint/2010/main" val="36909385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4" y="0"/>
            <a:ext cx="9258702" cy="801340"/>
          </a:xfrm>
        </p:spPr>
        <p:txBody>
          <a:bodyPr>
            <a:normAutofit fontScale="90000"/>
          </a:bodyPr>
          <a:lstStyle/>
          <a:p>
            <a:r>
              <a:rPr lang="en-US" dirty="0"/>
              <a:t>Unit 2: Molecular and Ionic Compound Structure </a:t>
            </a:r>
            <a:r>
              <a:rPr lang="en-US" dirty="0" smtClean="0"/>
              <a:t/>
            </a:r>
            <a:br>
              <a:rPr lang="en-US" dirty="0" smtClean="0"/>
            </a:br>
            <a:r>
              <a:rPr lang="en-US" dirty="0" smtClean="0"/>
              <a:t>and </a:t>
            </a:r>
            <a:r>
              <a:rPr lang="en-US" dirty="0"/>
              <a:t>Properties</a:t>
            </a:r>
          </a:p>
        </p:txBody>
      </p:sp>
      <p:graphicFrame>
        <p:nvGraphicFramePr>
          <p:cNvPr id="8" name="Content Placeholder 6"/>
          <p:cNvGraphicFramePr>
            <a:graphicFrameLocks/>
          </p:cNvGraphicFramePr>
          <p:nvPr>
            <p:extLst>
              <p:ext uri="{D42A27DB-BD31-4B8C-83A1-F6EECF244321}">
                <p14:modId xmlns:p14="http://schemas.microsoft.com/office/powerpoint/2010/main" val="3946475567"/>
              </p:ext>
            </p:extLst>
          </p:nvPr>
        </p:nvGraphicFramePr>
        <p:xfrm>
          <a:off x="290441" y="980245"/>
          <a:ext cx="11656394" cy="5833620"/>
        </p:xfrm>
        <a:graphic>
          <a:graphicData uri="http://schemas.openxmlformats.org/drawingml/2006/table">
            <a:tbl>
              <a:tblPr firstRow="1" firstCol="1" bandRow="1">
                <a:tableStyleId>{FABFCF23-3B69-468F-B69F-88F6DE6A72F2}</a:tableStyleId>
              </a:tblPr>
              <a:tblGrid>
                <a:gridCol w="4302983">
                  <a:extLst>
                    <a:ext uri="{9D8B030D-6E8A-4147-A177-3AD203B41FA5}">
                      <a16:colId xmlns:a16="http://schemas.microsoft.com/office/drawing/2014/main" val="20000"/>
                    </a:ext>
                  </a:extLst>
                </a:gridCol>
                <a:gridCol w="4036403">
                  <a:extLst>
                    <a:ext uri="{9D8B030D-6E8A-4147-A177-3AD203B41FA5}">
                      <a16:colId xmlns:a16="http://schemas.microsoft.com/office/drawing/2014/main" val="20001"/>
                    </a:ext>
                  </a:extLst>
                </a:gridCol>
                <a:gridCol w="3317008">
                  <a:extLst>
                    <a:ext uri="{9D8B030D-6E8A-4147-A177-3AD203B41FA5}">
                      <a16:colId xmlns:a16="http://schemas.microsoft.com/office/drawing/2014/main" val="20002"/>
                    </a:ext>
                  </a:extLst>
                </a:gridCol>
              </a:tblGrid>
              <a:tr h="592584">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“ionic compound”</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“molecule” when discussing an ionic compound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 molecule is a covalent compound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“ions”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“atoms” when discussing ionic compounds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Ionic compounds contain ions – this shows the understanding that it is the charges that form the bond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“atoms”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“ions” when discussing covalent compounds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Covalent compounds do not contain 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Coulombic</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attraction”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“Opposites attract”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State the actual reason not the memory aid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Lewis structures that are complete with necessary lone pairs and/or resonance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Lewis structures that are missing lone pairs and/or resonance (if needed for correct structures)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Lewis structures are incorrect without necessary lone pairs/resonance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219049"/>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Multiple bonds when there are not enough valence electrons to satisfy the octet rule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Multiple bonds when the octet rule for the structure would have been satisfied without them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Multiple bonds are only needed when there are not enough valence electrons to satisfy the octet rule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0941564"/>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Stating a VSEPR geometry/hybridization that thinks about the 3D arrangement of atoms in a molecule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State a VSEPR geometry/hybridization that thinks about a molecule based on its 2D representation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VSEPR/hybridization are used to describe the 3D arrangement of atoms in a molecule; failing to recognize the difference between the way a Lewis structure is drawn and the way the actual molecule is arranged may lead to an incorrect analysis of structure (ref. 2018 #2d)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1403099"/>
                  </a:ext>
                </a:extLst>
              </a:tr>
            </a:tbl>
          </a:graphicData>
        </a:graphic>
      </p:graphicFrame>
    </p:spTree>
    <p:extLst>
      <p:ext uri="{BB962C8B-B14F-4D97-AF65-F5344CB8AC3E}">
        <p14:creationId xmlns:p14="http://schemas.microsoft.com/office/powerpoint/2010/main" val="32705143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0"/>
            <a:ext cx="11194473" cy="801340"/>
          </a:xfrm>
        </p:spPr>
        <p:txBody>
          <a:bodyPr>
            <a:normAutofit/>
          </a:bodyPr>
          <a:lstStyle/>
          <a:p>
            <a:r>
              <a:rPr lang="en-US" dirty="0"/>
              <a:t>Unit 3: Intermolecular Forces and Properties</a:t>
            </a:r>
          </a:p>
        </p:txBody>
      </p:sp>
      <p:graphicFrame>
        <p:nvGraphicFramePr>
          <p:cNvPr id="8" name="Content Placeholder 6"/>
          <p:cNvGraphicFramePr>
            <a:graphicFrameLocks/>
          </p:cNvGraphicFramePr>
          <p:nvPr>
            <p:extLst>
              <p:ext uri="{D42A27DB-BD31-4B8C-83A1-F6EECF244321}">
                <p14:modId xmlns:p14="http://schemas.microsoft.com/office/powerpoint/2010/main" val="3989203077"/>
              </p:ext>
            </p:extLst>
          </p:nvPr>
        </p:nvGraphicFramePr>
        <p:xfrm>
          <a:off x="282863" y="613150"/>
          <a:ext cx="11656394" cy="6235897"/>
        </p:xfrm>
        <a:graphic>
          <a:graphicData uri="http://schemas.openxmlformats.org/drawingml/2006/table">
            <a:tbl>
              <a:tblPr firstRow="1" firstCol="1" bandRow="1">
                <a:tableStyleId>{FABFCF23-3B69-468F-B69F-88F6DE6A72F2}</a:tableStyleId>
              </a:tblPr>
              <a:tblGrid>
                <a:gridCol w="4302983">
                  <a:extLst>
                    <a:ext uri="{9D8B030D-6E8A-4147-A177-3AD203B41FA5}">
                      <a16:colId xmlns:a16="http://schemas.microsoft.com/office/drawing/2014/main" val="20000"/>
                    </a:ext>
                  </a:extLst>
                </a:gridCol>
                <a:gridCol w="4036403">
                  <a:extLst>
                    <a:ext uri="{9D8B030D-6E8A-4147-A177-3AD203B41FA5}">
                      <a16:colId xmlns:a16="http://schemas.microsoft.com/office/drawing/2014/main" val="20001"/>
                    </a:ext>
                  </a:extLst>
                </a:gridCol>
                <a:gridCol w="3317008">
                  <a:extLst>
                    <a:ext uri="{9D8B030D-6E8A-4147-A177-3AD203B41FA5}">
                      <a16:colId xmlns:a16="http://schemas.microsoft.com/office/drawing/2014/main" val="20002"/>
                    </a:ext>
                  </a:extLst>
                </a:gridCol>
              </a:tblGrid>
              <a:tr h="0">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Hydrogen bonding, dipole-dipole, London dispersion forces, etc. when asked to identify intermolecular forces </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Ionic bonds, covalent bonds, metallic bonds when asked to identify intermolecular forces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Intermolecular forces are attractions between molecules; bonds are intramolecular forces (within molecules)</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Discussion of ALL intermolecular forces when prompted to do so</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Neglecting IMFs that may be weaker</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If asked to state all IMFs, all points will not be earned if some of the IMFs are not stated (ref. 2018 #4a and 2019 #2c)</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“Has hydrogen bonds between the molecules”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“Has hydrogen bonds”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Is unambiguous - Shows that you understand hydrogen bonds are not actually bonds</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Electrical conductivity is a property of an ionic solution due to the charges on the dissociated ions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Electrical conductivity is due to the ionic precipitate, electrical conductivity is due to the water</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Conductivity is due to the ability of a ion to carry charge; precipitate would not influence in solid form; pure water is non-conductive, (ref. 2019 #3e)</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“Overcome intermolecular forces”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“break up” a solid/liquid, break covalent bonds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IMFs should be used to justify phase changes</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219049"/>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“Stronger intermolecular forces increase boiling point”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“Stronger covalent bonds increase boiling point”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IMF’s, not bonds, are what must be overcome during phase changes</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094156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Ion interactions when discussing ionic compounds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LDF’s when discussing ionic compounds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Ionic compounds have ions with whole charges, which dominate interactions</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1403099"/>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“Coulombic attraction”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“Opposites attract”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State the actual reason not the memory aid</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95475344"/>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Describe the process of overcoming intermolecular forces/polarity</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“Like dissolves like”</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State the actual reason not the memory aid</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55750716"/>
                  </a:ext>
                </a:extLst>
              </a:tr>
            </a:tbl>
          </a:graphicData>
        </a:graphic>
      </p:graphicFrame>
    </p:spTree>
    <p:extLst>
      <p:ext uri="{BB962C8B-B14F-4D97-AF65-F5344CB8AC3E}">
        <p14:creationId xmlns:p14="http://schemas.microsoft.com/office/powerpoint/2010/main" val="11379590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0"/>
            <a:ext cx="11194473" cy="801340"/>
          </a:xfrm>
        </p:spPr>
        <p:txBody>
          <a:bodyPr>
            <a:normAutofit fontScale="90000"/>
          </a:bodyPr>
          <a:lstStyle/>
          <a:p>
            <a:r>
              <a:rPr lang="en-US" dirty="0"/>
              <a:t>Unit 3: Intermolecular Forces and </a:t>
            </a:r>
            <a:r>
              <a:rPr lang="en-US" dirty="0" smtClean="0"/>
              <a:t>Properties </a:t>
            </a:r>
            <a:br>
              <a:rPr lang="en-US" dirty="0" smtClean="0"/>
            </a:br>
            <a:r>
              <a:rPr lang="en-US" dirty="0" smtClean="0"/>
              <a:t>(cont.)</a:t>
            </a:r>
            <a:endParaRPr lang="en-US" dirty="0"/>
          </a:p>
        </p:txBody>
      </p:sp>
      <p:graphicFrame>
        <p:nvGraphicFramePr>
          <p:cNvPr id="8" name="Content Placeholder 6"/>
          <p:cNvGraphicFramePr>
            <a:graphicFrameLocks/>
          </p:cNvGraphicFramePr>
          <p:nvPr>
            <p:extLst>
              <p:ext uri="{D42A27DB-BD31-4B8C-83A1-F6EECF244321}">
                <p14:modId xmlns:p14="http://schemas.microsoft.com/office/powerpoint/2010/main" val="2975775019"/>
              </p:ext>
            </p:extLst>
          </p:nvPr>
        </p:nvGraphicFramePr>
        <p:xfrm>
          <a:off x="282863" y="1090228"/>
          <a:ext cx="11656394" cy="5262951"/>
        </p:xfrm>
        <a:graphic>
          <a:graphicData uri="http://schemas.openxmlformats.org/drawingml/2006/table">
            <a:tbl>
              <a:tblPr firstRow="1" firstCol="1" bandRow="1">
                <a:tableStyleId>{FABFCF23-3B69-468F-B69F-88F6DE6A72F2}</a:tableStyleId>
              </a:tblPr>
              <a:tblGrid>
                <a:gridCol w="4302983">
                  <a:extLst>
                    <a:ext uri="{9D8B030D-6E8A-4147-A177-3AD203B41FA5}">
                      <a16:colId xmlns:a16="http://schemas.microsoft.com/office/drawing/2014/main" val="20000"/>
                    </a:ext>
                  </a:extLst>
                </a:gridCol>
                <a:gridCol w="4036403">
                  <a:extLst>
                    <a:ext uri="{9D8B030D-6E8A-4147-A177-3AD203B41FA5}">
                      <a16:colId xmlns:a16="http://schemas.microsoft.com/office/drawing/2014/main" val="20001"/>
                    </a:ext>
                  </a:extLst>
                </a:gridCol>
                <a:gridCol w="3317008">
                  <a:extLst>
                    <a:ext uri="{9D8B030D-6E8A-4147-A177-3AD203B41FA5}">
                      <a16:colId xmlns:a16="http://schemas.microsoft.com/office/drawing/2014/main" val="20002"/>
                    </a:ext>
                  </a:extLst>
                </a:gridCol>
              </a:tblGrid>
              <a:tr h="0">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Identify specific intermolecular forces at play</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“stronger intermolecular forces”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Shows your understanding of the particulate-level chemistry </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LDFs increase with an increasing number of electrons and therefore polarizability</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LDFs increase with increasing size/mass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Increased number of electrons in an atom is what increases LDF; increased size is not the reason for increased strength of LDF</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u="sng">
                          <a:effectLst/>
                          <a:latin typeface="Times New Roman" panose="02020603050405020304" pitchFamily="18" charset="0"/>
                          <a:ea typeface="Calibri" panose="020F0502020204030204" pitchFamily="34" charset="0"/>
                          <a:cs typeface="Times New Roman" panose="02020603050405020304" pitchFamily="18" charset="0"/>
                        </a:rPr>
                        <a:t>Inter</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molecular forces in discussing physical properties (MP, BP, etc)</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u="sng" dirty="0">
                          <a:effectLst/>
                          <a:latin typeface="Times New Roman" panose="02020603050405020304" pitchFamily="18" charset="0"/>
                          <a:ea typeface="Calibri" panose="020F0502020204030204" pitchFamily="34" charset="0"/>
                          <a:cs typeface="Times New Roman" panose="02020603050405020304" pitchFamily="18" charset="0"/>
                        </a:rPr>
                        <a:t>Intra</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molecular forces (“bonds”) in discussing physical properties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Bonds are not broken and so intramolecular forces are not the determining factors (ref. 2018 #4a and 2019 #2c)</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Pressure is caused by the collision of gas particles with the walls of a container.</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Pressure is caused by the collision of gas particles.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Unclear wording – implies pressure is caused by gas particles colliding with each other not with the container (ref. 2019 #4c)</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Use R with corresponding units to those used in work (and correctly report final unit)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R value with mismatched units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Units used in Ideal Gas Law must match units on the R value (ref. 2018 #4b and 2019 #2d)</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219049"/>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Comparison of R</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f</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 values in chromatography</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Comparison of absolute height of spots on chromatograms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Take into account a difference in the distance the solvent front travelled between different chromatograms (ref. 2017 #4)</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094156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Discussion of intermolecular forces between analyte molecules and stationary/mobile phases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Repulsions between analyte molecules and stationary/mobile phases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The movement in chromatography is determined by the attraction for the stationary/mobile phase (ref. 2017 #4)</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1403099"/>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“Solution” when an ionic compound is dissolved in water</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“Liquid” instead of solution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An ionic compound dissolved in water is a solution, not a liquid (the word liquid indicates a molten compound) (ref. 2019 #3e)</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95475344"/>
                  </a:ext>
                </a:extLst>
              </a:tr>
            </a:tbl>
          </a:graphicData>
        </a:graphic>
      </p:graphicFrame>
    </p:spTree>
    <p:extLst>
      <p:ext uri="{BB962C8B-B14F-4D97-AF65-F5344CB8AC3E}">
        <p14:creationId xmlns:p14="http://schemas.microsoft.com/office/powerpoint/2010/main" val="25976927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0"/>
            <a:ext cx="11194473" cy="801340"/>
          </a:xfrm>
        </p:spPr>
        <p:txBody>
          <a:bodyPr>
            <a:normAutofit/>
          </a:bodyPr>
          <a:lstStyle/>
          <a:p>
            <a:r>
              <a:rPr lang="en-US" b="1" dirty="0"/>
              <a:t>Unit 4: Chemical Reactions</a:t>
            </a:r>
            <a:endParaRPr lang="en-US" dirty="0"/>
          </a:p>
        </p:txBody>
      </p:sp>
      <p:graphicFrame>
        <p:nvGraphicFramePr>
          <p:cNvPr id="8" name="Content Placeholder 6"/>
          <p:cNvGraphicFramePr>
            <a:graphicFrameLocks/>
          </p:cNvGraphicFramePr>
          <p:nvPr>
            <p:extLst>
              <p:ext uri="{D42A27DB-BD31-4B8C-83A1-F6EECF244321}">
                <p14:modId xmlns:p14="http://schemas.microsoft.com/office/powerpoint/2010/main" val="3456063864"/>
              </p:ext>
            </p:extLst>
          </p:nvPr>
        </p:nvGraphicFramePr>
        <p:xfrm>
          <a:off x="282863" y="1384710"/>
          <a:ext cx="11656394" cy="4120647"/>
        </p:xfrm>
        <a:graphic>
          <a:graphicData uri="http://schemas.openxmlformats.org/drawingml/2006/table">
            <a:tbl>
              <a:tblPr firstRow="1" firstCol="1" bandRow="1">
                <a:tableStyleId>{FABFCF23-3B69-468F-B69F-88F6DE6A72F2}</a:tableStyleId>
              </a:tblPr>
              <a:tblGrid>
                <a:gridCol w="4302983">
                  <a:extLst>
                    <a:ext uri="{9D8B030D-6E8A-4147-A177-3AD203B41FA5}">
                      <a16:colId xmlns:a16="http://schemas.microsoft.com/office/drawing/2014/main" val="20000"/>
                    </a:ext>
                  </a:extLst>
                </a:gridCol>
                <a:gridCol w="4036403">
                  <a:extLst>
                    <a:ext uri="{9D8B030D-6E8A-4147-A177-3AD203B41FA5}">
                      <a16:colId xmlns:a16="http://schemas.microsoft.com/office/drawing/2014/main" val="20001"/>
                    </a:ext>
                  </a:extLst>
                </a:gridCol>
                <a:gridCol w="3317008">
                  <a:extLst>
                    <a:ext uri="{9D8B030D-6E8A-4147-A177-3AD203B41FA5}">
                      <a16:colId xmlns:a16="http://schemas.microsoft.com/office/drawing/2014/main" val="20002"/>
                    </a:ext>
                  </a:extLst>
                </a:gridCol>
              </a:tblGrid>
              <a:tr h="0">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Net ionic equations only containing species that change</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Aqueous ionic compounds in their undissociated form, spectator ions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Including these is not a net ionic, it’s a molecular or complete ionic</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Polyatomic ions that are shown as a compound with the correct charge in solution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Polyatomic ions that are broken down into elemental ions in solution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Polyatomic ions themselves do not dissociate in solution, they only dissociate from the other ion in an ionic compound</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Net ionic equations with correct species, ionic charges and stoichiometric coefficients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Net ionic equations that contain incorrect formulas or ions without associated charges or that are not stoichiometrically balanced</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Net ionic equations must correctly represent the ions and other species (ref. 2018 #6a and 2019 #3a)</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Determination of the concentration of an analyte in a titration that takes into account the stoichiometry of the reaction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Applying M</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1</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V</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1</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=M</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2</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V</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2</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 as a blanket method for determining concentration at an end point if the stoichiometry is not 1:1</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While acid-base titrations are often 1:1, not all titrations (especially REDOX titrations) follow this stoichiometry; in situations that are not 1:1, the stoichiometric ratios must be accounted for in calculations (ref. 2018 #3e)</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Justification of whether a species is oxidized/reduced by referencing oxidation numbers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 justification of oxidation/reduction that uses charge on an ion  </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Oxidation numbers are assigned to individual atoms in the reaction, and they are not automatically the same as the charge in a polyatomic ion (ref. 2019 #7a)</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219049"/>
                  </a:ext>
                </a:extLst>
              </a:tr>
            </a:tbl>
          </a:graphicData>
        </a:graphic>
      </p:graphicFrame>
    </p:spTree>
    <p:extLst>
      <p:ext uri="{BB962C8B-B14F-4D97-AF65-F5344CB8AC3E}">
        <p14:creationId xmlns:p14="http://schemas.microsoft.com/office/powerpoint/2010/main" val="26986751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0"/>
            <a:ext cx="11194473" cy="801340"/>
          </a:xfrm>
        </p:spPr>
        <p:txBody>
          <a:bodyPr>
            <a:normAutofit/>
          </a:bodyPr>
          <a:lstStyle/>
          <a:p>
            <a:r>
              <a:rPr lang="en-US" b="1" dirty="0"/>
              <a:t>Unit 5: Kinetics</a:t>
            </a:r>
            <a:endParaRPr lang="en-US" dirty="0"/>
          </a:p>
        </p:txBody>
      </p:sp>
      <p:graphicFrame>
        <p:nvGraphicFramePr>
          <p:cNvPr id="8" name="Content Placeholder 6"/>
          <p:cNvGraphicFramePr>
            <a:graphicFrameLocks/>
          </p:cNvGraphicFramePr>
          <p:nvPr>
            <p:extLst>
              <p:ext uri="{D42A27DB-BD31-4B8C-83A1-F6EECF244321}">
                <p14:modId xmlns:p14="http://schemas.microsoft.com/office/powerpoint/2010/main" val="3093825959"/>
              </p:ext>
            </p:extLst>
          </p:nvPr>
        </p:nvGraphicFramePr>
        <p:xfrm>
          <a:off x="282863" y="1384710"/>
          <a:ext cx="11656394" cy="3923411"/>
        </p:xfrm>
        <a:graphic>
          <a:graphicData uri="http://schemas.openxmlformats.org/drawingml/2006/table">
            <a:tbl>
              <a:tblPr firstRow="1" firstCol="1" bandRow="1">
                <a:tableStyleId>{FABFCF23-3B69-468F-B69F-88F6DE6A72F2}</a:tableStyleId>
              </a:tblPr>
              <a:tblGrid>
                <a:gridCol w="4302983">
                  <a:extLst>
                    <a:ext uri="{9D8B030D-6E8A-4147-A177-3AD203B41FA5}">
                      <a16:colId xmlns:a16="http://schemas.microsoft.com/office/drawing/2014/main" val="20000"/>
                    </a:ext>
                  </a:extLst>
                </a:gridCol>
                <a:gridCol w="4036403">
                  <a:extLst>
                    <a:ext uri="{9D8B030D-6E8A-4147-A177-3AD203B41FA5}">
                      <a16:colId xmlns:a16="http://schemas.microsoft.com/office/drawing/2014/main" val="20001"/>
                    </a:ext>
                  </a:extLst>
                </a:gridCol>
                <a:gridCol w="3317008">
                  <a:extLst>
                    <a:ext uri="{9D8B030D-6E8A-4147-A177-3AD203B41FA5}">
                      <a16:colId xmlns:a16="http://schemas.microsoft.com/office/drawing/2014/main" val="20002"/>
                    </a:ext>
                  </a:extLst>
                </a:gridCol>
              </a:tblGrid>
              <a:tr h="0">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 rate law based only on reactants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 rate law that includes products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a:effectLst/>
                          <a:latin typeface="Times New Roman" panose="02020603050405020304" pitchFamily="18" charset="0"/>
                          <a:ea typeface="Calibri" panose="020F0502020204030204" pitchFamily="34" charset="0"/>
                          <a:cs typeface="Times New Roman" panose="02020603050405020304" pitchFamily="18" charset="0"/>
                        </a:rPr>
                        <a:t>Rate laws are based only on reactants</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 rate law that includes the rate constant k as part of it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 rate law without k being included</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a:effectLst/>
                          <a:latin typeface="Times New Roman" panose="02020603050405020304" pitchFamily="18" charset="0"/>
                          <a:ea typeface="Calibri" panose="020F0502020204030204" pitchFamily="34" charset="0"/>
                          <a:cs typeface="Times New Roman" panose="02020603050405020304" pitchFamily="18" charset="0"/>
                        </a:rPr>
                        <a:t>Incomplete rate law if k is not included</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Value of k with units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Value of k without units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a:effectLst/>
                          <a:latin typeface="Times New Roman" panose="02020603050405020304" pitchFamily="18" charset="0"/>
                          <a:ea typeface="Calibri" panose="020F0502020204030204" pitchFamily="34" charset="0"/>
                          <a:cs typeface="Times New Roman" panose="02020603050405020304" pitchFamily="18" charset="0"/>
                        </a:rPr>
                        <a:t>Units required to earn point</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Specific parts of the molecules that must collide in order for the reaction to occur</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“Collision must occur in the correct orientation”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a:effectLst/>
                          <a:latin typeface="Times New Roman" panose="02020603050405020304" pitchFamily="18" charset="0"/>
                          <a:ea typeface="Calibri" panose="020F0502020204030204" pitchFamily="34" charset="0"/>
                          <a:cs typeface="Times New Roman" panose="02020603050405020304" pitchFamily="18" charset="0"/>
                        </a:rPr>
                        <a:t>Show your understanding of the chemistry at play</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 validation of a proposed mechanism by showing that the rate law matches the slow (rate-determining step) and the mechanism matching the overall stoichiometry for the reaction.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 justification of a mechanism just by saying “it matches the rate law” or “the intermediates cancel to give the overall process”.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The rate law must be discussed as matching the rate-determining step, and the overall stoichiometry should always match for any proposed mechanism – an understanding of the rate determining step must be demonstrated. (ref. 2019 #6b)</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219049"/>
                  </a:ext>
                </a:extLst>
              </a:tr>
            </a:tbl>
          </a:graphicData>
        </a:graphic>
      </p:graphicFrame>
    </p:spTree>
    <p:extLst>
      <p:ext uri="{BB962C8B-B14F-4D97-AF65-F5344CB8AC3E}">
        <p14:creationId xmlns:p14="http://schemas.microsoft.com/office/powerpoint/2010/main" val="9341494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0"/>
            <a:ext cx="11194473" cy="801340"/>
          </a:xfrm>
        </p:spPr>
        <p:txBody>
          <a:bodyPr>
            <a:normAutofit/>
          </a:bodyPr>
          <a:lstStyle/>
          <a:p>
            <a:r>
              <a:rPr lang="en-US" b="1" dirty="0"/>
              <a:t>Unit 6: Thermodynamics</a:t>
            </a:r>
            <a:endParaRPr lang="en-US" dirty="0"/>
          </a:p>
        </p:txBody>
      </p:sp>
      <p:graphicFrame>
        <p:nvGraphicFramePr>
          <p:cNvPr id="8" name="Content Placeholder 6"/>
          <p:cNvGraphicFramePr>
            <a:graphicFrameLocks/>
          </p:cNvGraphicFramePr>
          <p:nvPr>
            <p:extLst>
              <p:ext uri="{D42A27DB-BD31-4B8C-83A1-F6EECF244321}">
                <p14:modId xmlns:p14="http://schemas.microsoft.com/office/powerpoint/2010/main" val="3728310251"/>
              </p:ext>
            </p:extLst>
          </p:nvPr>
        </p:nvGraphicFramePr>
        <p:xfrm>
          <a:off x="282863" y="635946"/>
          <a:ext cx="11656394" cy="6077590"/>
        </p:xfrm>
        <a:graphic>
          <a:graphicData uri="http://schemas.openxmlformats.org/drawingml/2006/table">
            <a:tbl>
              <a:tblPr firstRow="1" firstCol="1" bandRow="1">
                <a:tableStyleId>{FABFCF23-3B69-468F-B69F-88F6DE6A72F2}</a:tableStyleId>
              </a:tblPr>
              <a:tblGrid>
                <a:gridCol w="4302983">
                  <a:extLst>
                    <a:ext uri="{9D8B030D-6E8A-4147-A177-3AD203B41FA5}">
                      <a16:colId xmlns:a16="http://schemas.microsoft.com/office/drawing/2014/main" val="20000"/>
                    </a:ext>
                  </a:extLst>
                </a:gridCol>
                <a:gridCol w="4036403">
                  <a:extLst>
                    <a:ext uri="{9D8B030D-6E8A-4147-A177-3AD203B41FA5}">
                      <a16:colId xmlns:a16="http://schemas.microsoft.com/office/drawing/2014/main" val="20001"/>
                    </a:ext>
                  </a:extLst>
                </a:gridCol>
                <a:gridCol w="3317008">
                  <a:extLst>
                    <a:ext uri="{9D8B030D-6E8A-4147-A177-3AD203B41FA5}">
                      <a16:colId xmlns:a16="http://schemas.microsoft.com/office/drawing/2014/main" val="20002"/>
                    </a:ext>
                  </a:extLst>
                </a:gridCol>
              </a:tblGrid>
              <a:tr h="0">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“Thermodynamically favorable”, “thermodynamically feasible”</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“Spontaneous”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a:effectLst/>
                          <a:latin typeface="Times New Roman" panose="02020603050405020304" pitchFamily="18" charset="0"/>
                          <a:ea typeface="Calibri" panose="020F0502020204030204" pitchFamily="34" charset="0"/>
                          <a:cs typeface="Times New Roman" panose="02020603050405020304" pitchFamily="18" charset="0"/>
                        </a:rPr>
                        <a:t>Preferred AP language</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Values with correct signs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Values with incorrect signs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a:effectLst/>
                          <a:latin typeface="Times New Roman" panose="02020603050405020304" pitchFamily="18" charset="0"/>
                          <a:ea typeface="Calibri" panose="020F0502020204030204" pitchFamily="34" charset="0"/>
                          <a:cs typeface="Times New Roman" panose="02020603050405020304" pitchFamily="18" charset="0"/>
                        </a:rPr>
                        <a:t>Necessary for correct calculations and determinations – watch signs based on bonds breaking/forming, heat flow in calorimetry indicated by temperature changes, signs that may change in application of Hess’ Law, etc.</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Using values of q recognizing that it is the amount of energy absorbed/released during a thermodynamic change</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Using values of q interchangeably as values of </a:t>
                      </a:r>
                      <a:r>
                        <a:rPr lang="en-US" sz="1600" b="0">
                          <a:effectLst/>
                          <a:latin typeface="Calibri" panose="020F0502020204030204" pitchFamily="34" charset="0"/>
                          <a:ea typeface="Calibri" panose="020F0502020204030204" pitchFamily="34" charset="0"/>
                          <a:cs typeface="Calibri" panose="020F0502020204030204" pitchFamily="34" charset="0"/>
                        </a:rPr>
                        <a:t>Δ</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H without taking the entire situation into account.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Calibri" panose="020F0502020204030204" pitchFamily="34" charset="0"/>
                          <a:ea typeface="Calibri" panose="020F0502020204030204" pitchFamily="34" charset="0"/>
                          <a:cs typeface="Calibri" panose="020F0502020204030204" pitchFamily="34" charset="0"/>
                        </a:rPr>
                        <a:t>Δ</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H and q do not have identical meaning; </a:t>
                      </a:r>
                      <a:r>
                        <a:rPr lang="en-US" sz="1200" b="0" dirty="0">
                          <a:effectLst/>
                          <a:latin typeface="Calibri" panose="020F0502020204030204" pitchFamily="34" charset="0"/>
                          <a:ea typeface="Calibri" panose="020F0502020204030204" pitchFamily="34" charset="0"/>
                          <a:cs typeface="Calibri" panose="020F0502020204030204" pitchFamily="34" charset="0"/>
                        </a:rPr>
                        <a:t>Δ</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H is the enthalpy change for a </a:t>
                      </a:r>
                      <a:r>
                        <a:rPr lang="en-US" sz="1200" b="0" dirty="0" smtClean="0">
                          <a:effectLst/>
                          <a:latin typeface="Times New Roman" panose="02020603050405020304" pitchFamily="18" charset="0"/>
                          <a:ea typeface="Calibri" panose="020F0502020204030204" pitchFamily="34" charset="0"/>
                          <a:cs typeface="Times New Roman" panose="02020603050405020304" pitchFamily="18" charset="0"/>
                        </a:rPr>
                        <a:t>reaction, q </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is the overall amount of heat exchanged </a:t>
                      </a:r>
                      <a:r>
                        <a:rPr lang="en-US" sz="1200" b="0" dirty="0" smtClean="0">
                          <a:effectLst/>
                          <a:latin typeface="Times New Roman" panose="02020603050405020304" pitchFamily="18" charset="0"/>
                          <a:ea typeface="Calibri" panose="020F0502020204030204" pitchFamily="34" charset="0"/>
                          <a:cs typeface="Times New Roman" panose="02020603050405020304" pitchFamily="18" charset="0"/>
                        </a:rPr>
                        <a:t>;</a:t>
                      </a:r>
                      <a:r>
                        <a:rPr lang="en-US" sz="1200" b="0" baseline="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Stoichiometric relationships, the component of the system being examined, etc. may influence how q should be manipulated to determine </a:t>
                      </a:r>
                      <a:r>
                        <a:rPr lang="en-US" sz="1200" b="0" dirty="0">
                          <a:effectLst/>
                          <a:latin typeface="Calibri" panose="020F0502020204030204" pitchFamily="34" charset="0"/>
                          <a:ea typeface="Calibri" panose="020F0502020204030204" pitchFamily="34" charset="0"/>
                          <a:cs typeface="Calibri" panose="020F0502020204030204" pitchFamily="34" charset="0"/>
                        </a:rPr>
                        <a:t> Δ</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H (ref. 2018 #1)</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In using q=mc</a:t>
                      </a:r>
                      <a:r>
                        <a:rPr lang="en-US" sz="1600" b="0">
                          <a:effectLst/>
                          <a:latin typeface="Calibri" panose="020F0502020204030204" pitchFamily="34" charset="0"/>
                          <a:ea typeface="Calibri" panose="020F0502020204030204" pitchFamily="34" charset="0"/>
                          <a:cs typeface="Times New Roman" panose="02020603050405020304" pitchFamily="18" charset="0"/>
                        </a:rPr>
                        <a:t>Δ</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T for solutions, using mass of ENTIRE solution for m</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Using mass of only one component of solution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a:effectLst/>
                          <a:latin typeface="Times New Roman" panose="02020603050405020304" pitchFamily="18" charset="0"/>
                          <a:ea typeface="Calibri" panose="020F0502020204030204" pitchFamily="34" charset="0"/>
                          <a:cs typeface="Times New Roman" panose="02020603050405020304" pitchFamily="18" charset="0"/>
                        </a:rPr>
                        <a:t>When using q=mc</a:t>
                      </a:r>
                      <a:r>
                        <a:rPr lang="en-US" sz="1200" b="0">
                          <a:effectLst/>
                          <a:latin typeface="Calibri" panose="020F0502020204030204" pitchFamily="34" charset="0"/>
                          <a:ea typeface="Calibri" panose="020F0502020204030204" pitchFamily="34" charset="0"/>
                          <a:cs typeface="Times New Roman" panose="02020603050405020304" pitchFamily="18" charset="0"/>
                        </a:rPr>
                        <a:t>Δ</a:t>
                      </a:r>
                      <a:r>
                        <a:rPr lang="en-US" sz="1200" b="0">
                          <a:effectLst/>
                          <a:latin typeface="Times New Roman" panose="02020603050405020304" pitchFamily="18" charset="0"/>
                          <a:ea typeface="Calibri" panose="020F0502020204030204" pitchFamily="34" charset="0"/>
                          <a:cs typeface="Times New Roman" panose="02020603050405020304" pitchFamily="18" charset="0"/>
                        </a:rPr>
                        <a:t>T, the mass of the entire system being examined must be used</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Use a thermometer to measure temperature values, and then subtract to find </a:t>
                      </a:r>
                      <a:r>
                        <a:rPr lang="en-US" sz="1600" b="0">
                          <a:effectLst/>
                          <a:latin typeface="Calibri" panose="020F0502020204030204" pitchFamily="34" charset="0"/>
                          <a:ea typeface="Calibri" panose="020F0502020204030204" pitchFamily="34" charset="0"/>
                          <a:cs typeface="Times New Roman" panose="02020603050405020304" pitchFamily="18" charset="0"/>
                        </a:rPr>
                        <a:t>Δ</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Use a thermometer to measure </a:t>
                      </a:r>
                      <a:r>
                        <a:rPr lang="en-US" sz="1600" b="0">
                          <a:effectLst/>
                          <a:latin typeface="Calibri" panose="020F0502020204030204" pitchFamily="34" charset="0"/>
                          <a:ea typeface="Calibri" panose="020F0502020204030204" pitchFamily="34" charset="0"/>
                          <a:cs typeface="Times New Roman" panose="02020603050405020304" pitchFamily="18" charset="0"/>
                        </a:rPr>
                        <a:t>Δ</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a:effectLst/>
                          <a:latin typeface="Times New Roman" panose="02020603050405020304" pitchFamily="18" charset="0"/>
                          <a:ea typeface="Calibri" panose="020F0502020204030204" pitchFamily="34" charset="0"/>
                          <a:cs typeface="Times New Roman" panose="02020603050405020304" pitchFamily="18" charset="0"/>
                        </a:rPr>
                        <a:t>A thermometer doesn’t measure </a:t>
                      </a:r>
                      <a:r>
                        <a:rPr lang="en-US" sz="1800" b="0">
                          <a:effectLst/>
                          <a:latin typeface="Calibri" panose="020F0502020204030204" pitchFamily="34" charset="0"/>
                          <a:ea typeface="Calibri" panose="020F0502020204030204" pitchFamily="34" charset="0"/>
                          <a:cs typeface="Times New Roman" panose="02020603050405020304" pitchFamily="18" charset="0"/>
                        </a:rPr>
                        <a:t> </a:t>
                      </a:r>
                      <a:r>
                        <a:rPr lang="en-US" sz="1200" b="0">
                          <a:effectLst/>
                          <a:latin typeface="Calibri" panose="020F0502020204030204" pitchFamily="34" charset="0"/>
                          <a:ea typeface="Calibri" panose="020F0502020204030204" pitchFamily="34" charset="0"/>
                          <a:cs typeface="Times New Roman" panose="02020603050405020304" pitchFamily="18" charset="0"/>
                        </a:rPr>
                        <a:t>Δ</a:t>
                      </a:r>
                      <a:r>
                        <a:rPr lang="en-US" sz="1200" b="0">
                          <a:effectLst/>
                          <a:latin typeface="Times New Roman" panose="02020603050405020304" pitchFamily="18" charset="0"/>
                          <a:ea typeface="Calibri" panose="020F0502020204030204" pitchFamily="34" charset="0"/>
                          <a:cs typeface="Times New Roman" panose="02020603050405020304" pitchFamily="18" charset="0"/>
                        </a:rPr>
                        <a:t>T, it measures T values that can then be used to calculate </a:t>
                      </a:r>
                      <a:r>
                        <a:rPr lang="en-US" sz="1800" b="0">
                          <a:effectLst/>
                          <a:latin typeface="Calibri" panose="020F0502020204030204" pitchFamily="34" charset="0"/>
                          <a:ea typeface="Calibri" panose="020F0502020204030204" pitchFamily="34" charset="0"/>
                          <a:cs typeface="Times New Roman" panose="02020603050405020304" pitchFamily="18" charset="0"/>
                        </a:rPr>
                        <a:t> </a:t>
                      </a:r>
                      <a:r>
                        <a:rPr lang="en-US" sz="1200" b="0">
                          <a:effectLst/>
                          <a:latin typeface="Calibri" panose="020F0502020204030204" pitchFamily="34" charset="0"/>
                          <a:ea typeface="Calibri" panose="020F0502020204030204" pitchFamily="34" charset="0"/>
                          <a:cs typeface="Times New Roman" panose="02020603050405020304" pitchFamily="18" charset="0"/>
                        </a:rPr>
                        <a:t>Δ</a:t>
                      </a:r>
                      <a:r>
                        <a:rPr lang="en-US" sz="1200" b="0">
                          <a:effectLst/>
                          <a:latin typeface="Times New Roman" panose="02020603050405020304" pitchFamily="18" charset="0"/>
                          <a:ea typeface="Calibri" panose="020F0502020204030204" pitchFamily="34" charset="0"/>
                          <a:cs typeface="Times New Roman" panose="02020603050405020304" pitchFamily="18" charset="0"/>
                        </a:rPr>
                        <a:t>T  (ref. 2019 #1e)</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219049"/>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ΔH°=Σ(enthalpies of bonds broken) –Σ(enthalpies of bonds formed) when calculating  ΔH°</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rxn</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  from bond energies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ΔH°</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rxn</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 = ΔH</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products</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 – ΔH</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reactants</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 when calculating  ΔH°</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rxn</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 from bond energies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a:effectLst/>
                          <a:latin typeface="Times New Roman" panose="02020603050405020304" pitchFamily="18" charset="0"/>
                          <a:ea typeface="Calibri" panose="020F0502020204030204" pitchFamily="34" charset="0"/>
                          <a:cs typeface="Times New Roman" panose="02020603050405020304" pitchFamily="18" charset="0"/>
                        </a:rPr>
                        <a:t>Applying the wrong formula will give an incorrect sign for the </a:t>
                      </a:r>
                      <a:r>
                        <a:rPr lang="en-US" sz="1800" b="0">
                          <a:effectLst/>
                          <a:latin typeface="Times New Roman" panose="02020603050405020304" pitchFamily="18" charset="0"/>
                          <a:ea typeface="Calibri" panose="020F0502020204030204" pitchFamily="34" charset="0"/>
                          <a:cs typeface="Times New Roman" panose="02020603050405020304" pitchFamily="18" charset="0"/>
                        </a:rPr>
                        <a:t> ΔH°</a:t>
                      </a:r>
                      <a:r>
                        <a:rPr lang="en-US" sz="1800" b="0" baseline="-25000">
                          <a:effectLst/>
                          <a:latin typeface="Times New Roman" panose="02020603050405020304" pitchFamily="18" charset="0"/>
                          <a:ea typeface="Calibri" panose="020F0502020204030204" pitchFamily="34" charset="0"/>
                          <a:cs typeface="Times New Roman" panose="02020603050405020304" pitchFamily="18" charset="0"/>
                        </a:rPr>
                        <a:t>rxn </a:t>
                      </a:r>
                      <a:r>
                        <a:rPr lang="en-US" sz="1200" b="0">
                          <a:effectLst/>
                          <a:latin typeface="Times New Roman" panose="02020603050405020304" pitchFamily="18" charset="0"/>
                          <a:ea typeface="Calibri" panose="020F0502020204030204" pitchFamily="34" charset="0"/>
                          <a:cs typeface="Times New Roman" panose="02020603050405020304" pitchFamily="18" charset="0"/>
                        </a:rPr>
                        <a:t>(ref. 2017 #2b)</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272496"/>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Multiplying bond energy values by stoichiometric factors as well as number of bonds in a molecule when calculating </a:t>
                      </a:r>
                      <a:r>
                        <a:rPr lang="en-US" sz="1600" b="0">
                          <a:effectLst/>
                          <a:latin typeface="Calibri" panose="020F0502020204030204" pitchFamily="34" charset="0"/>
                          <a:ea typeface="Calibri" panose="020F0502020204030204" pitchFamily="34" charset="0"/>
                          <a:cs typeface="Times New Roman" panose="02020603050405020304" pitchFamily="18" charset="0"/>
                        </a:rPr>
                        <a:t>Δ</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H from bond energies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Only using number of bonds in a single molecule without taking stoichiometric factors into account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Stoichiometry factors represent the number of molecules taking part in the reaction, so number of bonds in a single molecule must be multiplied by this coefficient (ref. 2019 #2g)</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66980182"/>
                  </a:ext>
                </a:extLst>
              </a:tr>
            </a:tbl>
          </a:graphicData>
        </a:graphic>
      </p:graphicFrame>
    </p:spTree>
    <p:extLst>
      <p:ext uri="{BB962C8B-B14F-4D97-AF65-F5344CB8AC3E}">
        <p14:creationId xmlns:p14="http://schemas.microsoft.com/office/powerpoint/2010/main" val="24849349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0"/>
            <a:ext cx="11194473" cy="801340"/>
          </a:xfrm>
        </p:spPr>
        <p:txBody>
          <a:bodyPr>
            <a:normAutofit/>
          </a:bodyPr>
          <a:lstStyle/>
          <a:p>
            <a:r>
              <a:rPr lang="en-US" b="1" dirty="0"/>
              <a:t>Unit 7: Equilibrium</a:t>
            </a:r>
            <a:endParaRPr lang="en-US" dirty="0"/>
          </a:p>
        </p:txBody>
      </p:sp>
      <p:graphicFrame>
        <p:nvGraphicFramePr>
          <p:cNvPr id="8" name="Content Placeholder 6"/>
          <p:cNvGraphicFramePr>
            <a:graphicFrameLocks/>
          </p:cNvGraphicFramePr>
          <p:nvPr>
            <p:extLst>
              <p:ext uri="{D42A27DB-BD31-4B8C-83A1-F6EECF244321}">
                <p14:modId xmlns:p14="http://schemas.microsoft.com/office/powerpoint/2010/main" val="2455319832"/>
              </p:ext>
            </p:extLst>
          </p:nvPr>
        </p:nvGraphicFramePr>
        <p:xfrm>
          <a:off x="282863" y="635946"/>
          <a:ext cx="11656394" cy="5127728"/>
        </p:xfrm>
        <a:graphic>
          <a:graphicData uri="http://schemas.openxmlformats.org/drawingml/2006/table">
            <a:tbl>
              <a:tblPr firstRow="1" firstCol="1" bandRow="1">
                <a:tableStyleId>{FABFCF23-3B69-468F-B69F-88F6DE6A72F2}</a:tableStyleId>
              </a:tblPr>
              <a:tblGrid>
                <a:gridCol w="4302983">
                  <a:extLst>
                    <a:ext uri="{9D8B030D-6E8A-4147-A177-3AD203B41FA5}">
                      <a16:colId xmlns:a16="http://schemas.microsoft.com/office/drawing/2014/main" val="20000"/>
                    </a:ext>
                  </a:extLst>
                </a:gridCol>
                <a:gridCol w="4036403">
                  <a:extLst>
                    <a:ext uri="{9D8B030D-6E8A-4147-A177-3AD203B41FA5}">
                      <a16:colId xmlns:a16="http://schemas.microsoft.com/office/drawing/2014/main" val="20001"/>
                    </a:ext>
                  </a:extLst>
                </a:gridCol>
                <a:gridCol w="3317008">
                  <a:extLst>
                    <a:ext uri="{9D8B030D-6E8A-4147-A177-3AD203B41FA5}">
                      <a16:colId xmlns:a16="http://schemas.microsoft.com/office/drawing/2014/main" val="20002"/>
                    </a:ext>
                  </a:extLst>
                </a:gridCol>
              </a:tblGrid>
              <a:tr h="0">
                <a:tc>
                  <a:txBody>
                    <a:bodyPr/>
                    <a:lstStyle/>
                    <a:p>
                      <a:pPr marL="0" marR="0" algn="l">
                        <a:lnSpc>
                          <a:spcPct val="107000"/>
                        </a:lnSpc>
                        <a:spcBef>
                          <a:spcPts val="1200"/>
                        </a:spcBef>
                        <a:spcAft>
                          <a:spcPts val="0"/>
                        </a:spcAft>
                      </a:pPr>
                      <a:r>
                        <a:rPr lang="en-US" sz="2400" kern="0" smtClean="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Correct formulas (including charges!) for all species in equilibrium expressions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Substitutions, abbreviations, chargeless ions, other shorthand that may work out in calculations but does not represent the correct species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Equilibrium expressions must be written formally when requested</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In K</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p</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 expressions:  P</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species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In K</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p</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 expressions: [species]  </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Concentration (which is indicated by brackets around the species) is not used in </a:t>
                      </a:r>
                      <a:r>
                        <a:rPr lang="en-US" sz="1200" b="0" dirty="0" err="1">
                          <a:effectLst/>
                          <a:latin typeface="Times New Roman" panose="02020603050405020304" pitchFamily="18" charset="0"/>
                          <a:ea typeface="Calibri" panose="020F0502020204030204" pitchFamily="34" charset="0"/>
                          <a:cs typeface="Times New Roman" panose="02020603050405020304" pitchFamily="18" charset="0"/>
                        </a:rPr>
                        <a:t>K</a:t>
                      </a:r>
                      <a:r>
                        <a:rPr lang="en-US" sz="1200" b="0" baseline="-25000" dirty="0" err="1">
                          <a:effectLst/>
                          <a:latin typeface="Times New Roman" panose="02020603050405020304" pitchFamily="18" charset="0"/>
                          <a:ea typeface="Calibri" panose="020F0502020204030204" pitchFamily="34" charset="0"/>
                          <a:cs typeface="Times New Roman" panose="02020603050405020304" pitchFamily="18" charset="0"/>
                        </a:rPr>
                        <a:t>p</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 - partial pressures are</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K expressions with EITHER concentration “[ ]” or partial pressures “P”</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K expressions that include both  concentration “[ ]” and partial pressures “P” in the same expression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Equilibrium expressions are written for either concentration values or partial pressure values, not both at the same time in a single expression (ref. 2019 #2e)</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K without units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K with units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K is a </a:t>
                      </a:r>
                      <a:r>
                        <a:rPr lang="en-US" sz="1200" b="0" dirty="0" err="1">
                          <a:effectLst/>
                          <a:latin typeface="Times New Roman" panose="02020603050405020304" pitchFamily="18" charset="0"/>
                          <a:ea typeface="Calibri" panose="020F0502020204030204" pitchFamily="34" charset="0"/>
                          <a:cs typeface="Times New Roman" panose="02020603050405020304" pitchFamily="18" charset="0"/>
                        </a:rPr>
                        <a:t>unitless</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 constant</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“K is greater than 1, indicating that the products are present in a higher concentration and therefore equilibrium lies to the right”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“K is large”</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Use specific values to demonstrate understanding about the meaning of K relative to the equilibrium position (ref. 2017 #2d)</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219049"/>
                  </a:ext>
                </a:extLst>
              </a:tr>
              <a:tr h="941930">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“Proceeds”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“Shift” – if equilibrium has not yet been established (i.e. a precipitate has not yet been formed when evaluating K</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sp</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If equilibrium is not yet established, then it cannot “shift” – </a:t>
                      </a:r>
                      <a:r>
                        <a:rPr lang="en-US" sz="1200" b="0" dirty="0" err="1">
                          <a:effectLst/>
                          <a:latin typeface="Times New Roman" panose="02020603050405020304" pitchFamily="18" charset="0"/>
                          <a:ea typeface="Calibri" panose="020F0502020204030204" pitchFamily="34" charset="0"/>
                          <a:cs typeface="Times New Roman" panose="02020603050405020304" pitchFamily="18" charset="0"/>
                        </a:rPr>
                        <a:t>rxn</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 will proceed in a certain direction until equilibrium is established </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272496"/>
                  </a:ext>
                </a:extLst>
              </a:tr>
            </a:tbl>
          </a:graphicData>
        </a:graphic>
      </p:graphicFrame>
    </p:spTree>
    <p:extLst>
      <p:ext uri="{BB962C8B-B14F-4D97-AF65-F5344CB8AC3E}">
        <p14:creationId xmlns:p14="http://schemas.microsoft.com/office/powerpoint/2010/main" val="3982224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0"/>
            <a:ext cx="11194473" cy="801340"/>
          </a:xfrm>
        </p:spPr>
        <p:txBody>
          <a:bodyPr>
            <a:normAutofit/>
          </a:bodyPr>
          <a:lstStyle/>
          <a:p>
            <a:r>
              <a:rPr lang="en-US" b="1" dirty="0"/>
              <a:t>Unit 7: </a:t>
            </a:r>
            <a:r>
              <a:rPr lang="en-US" b="1" dirty="0" smtClean="0"/>
              <a:t>Equilibrium (cont.)</a:t>
            </a:r>
            <a:endParaRPr lang="en-US" dirty="0"/>
          </a:p>
        </p:txBody>
      </p:sp>
      <p:graphicFrame>
        <p:nvGraphicFramePr>
          <p:cNvPr id="8" name="Content Placeholder 6"/>
          <p:cNvGraphicFramePr>
            <a:graphicFrameLocks/>
          </p:cNvGraphicFramePr>
          <p:nvPr>
            <p:extLst>
              <p:ext uri="{D42A27DB-BD31-4B8C-83A1-F6EECF244321}">
                <p14:modId xmlns:p14="http://schemas.microsoft.com/office/powerpoint/2010/main" val="3857036844"/>
              </p:ext>
            </p:extLst>
          </p:nvPr>
        </p:nvGraphicFramePr>
        <p:xfrm>
          <a:off x="282863" y="1709264"/>
          <a:ext cx="11656394" cy="3871150"/>
        </p:xfrm>
        <a:graphic>
          <a:graphicData uri="http://schemas.openxmlformats.org/drawingml/2006/table">
            <a:tbl>
              <a:tblPr firstRow="1" firstCol="1" bandRow="1">
                <a:tableStyleId>{FABFCF23-3B69-468F-B69F-88F6DE6A72F2}</a:tableStyleId>
              </a:tblPr>
              <a:tblGrid>
                <a:gridCol w="4302983">
                  <a:extLst>
                    <a:ext uri="{9D8B030D-6E8A-4147-A177-3AD203B41FA5}">
                      <a16:colId xmlns:a16="http://schemas.microsoft.com/office/drawing/2014/main" val="20000"/>
                    </a:ext>
                  </a:extLst>
                </a:gridCol>
                <a:gridCol w="4036403">
                  <a:extLst>
                    <a:ext uri="{9D8B030D-6E8A-4147-A177-3AD203B41FA5}">
                      <a16:colId xmlns:a16="http://schemas.microsoft.com/office/drawing/2014/main" val="20001"/>
                    </a:ext>
                  </a:extLst>
                </a:gridCol>
                <a:gridCol w="3317008">
                  <a:extLst>
                    <a:ext uri="{9D8B030D-6E8A-4147-A177-3AD203B41FA5}">
                      <a16:colId xmlns:a16="http://schemas.microsoft.com/office/drawing/2014/main" val="20002"/>
                    </a:ext>
                  </a:extLst>
                </a:gridCol>
              </a:tblGrid>
              <a:tr h="0">
                <a:tc>
                  <a:txBody>
                    <a:bodyPr/>
                    <a:lstStyle/>
                    <a:p>
                      <a:pPr marL="0" marR="0" algn="l">
                        <a:lnSpc>
                          <a:spcPct val="107000"/>
                        </a:lnSpc>
                        <a:spcBef>
                          <a:spcPts val="1200"/>
                        </a:spcBef>
                        <a:spcAft>
                          <a:spcPts val="0"/>
                        </a:spcAft>
                      </a:pPr>
                      <a:r>
                        <a:rPr lang="en-US" sz="2400" kern="0" dirty="0" smtClean="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Calculations of K expressions that use concentrations/partial pressures at equilibrium</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Calculations of K expressions that use initial concentrations/partial pressures </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K values can only be calculated using equilibrium values; if initial values are given, an ICE table (or similar method) should be used to determine equilibrium values before calculating the K value (ref. 2018 #5b)</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9882258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Using stoichiometric factors in ICE tables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Neglecting stoichiometry when calculating change in equilibrium scenarios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Stoichiometry ratios impact how much an initial value is changed during the establishment of equilibrium (ref. 2019 #2f)</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“x has been assumed to be so small relative to the original concentrations that it can be ignored”</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Nothing about why you ignore x to avoid quadratics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Show you understand why you are making the decision</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Discussion of Q vs. K</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“reduce the stress”, or “due to Le Châtelier’s Principle”</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Preferred AP language-shows a deeper understanding of chemical principals (ref. 2018 #5c)</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K</a:t>
                      </a:r>
                      <a:r>
                        <a:rPr lang="en-US" sz="1600" b="0" baseline="-25000" dirty="0" err="1">
                          <a:effectLst/>
                          <a:latin typeface="Times New Roman" panose="02020603050405020304" pitchFamily="18" charset="0"/>
                          <a:ea typeface="Calibri" panose="020F0502020204030204" pitchFamily="34" charset="0"/>
                          <a:cs typeface="Times New Roman" panose="02020603050405020304" pitchFamily="18" charset="0"/>
                        </a:rPr>
                        <a:t>sp</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expressions that only contain the ions </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K</a:t>
                      </a:r>
                      <a:r>
                        <a:rPr lang="en-US" sz="1600" b="0" baseline="-25000" dirty="0" err="1">
                          <a:effectLst/>
                          <a:latin typeface="Times New Roman" panose="02020603050405020304" pitchFamily="18" charset="0"/>
                          <a:ea typeface="Calibri" panose="020F0502020204030204" pitchFamily="34" charset="0"/>
                          <a:cs typeface="Times New Roman" panose="02020603050405020304" pitchFamily="18" charset="0"/>
                        </a:rPr>
                        <a:t>sp</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expressions that contain or imply a species in the denominator</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Solids and liquids are not included in equilibrium expressions</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bl>
          </a:graphicData>
        </a:graphic>
      </p:graphicFrame>
    </p:spTree>
    <p:extLst>
      <p:ext uri="{BB962C8B-B14F-4D97-AF65-F5344CB8AC3E}">
        <p14:creationId xmlns:p14="http://schemas.microsoft.com/office/powerpoint/2010/main" val="3667328993"/>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704</TotalTime>
  <Words>3574</Words>
  <Application>Microsoft Office PowerPoint</Application>
  <PresentationFormat>Widescreen</PresentationFormat>
  <Paragraphs>317</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Symbol</vt:lpstr>
      <vt:lpstr>Times New Roman</vt:lpstr>
      <vt:lpstr>Trebuchet MS</vt:lpstr>
      <vt:lpstr>Wingdings 3</vt:lpstr>
      <vt:lpstr>Facet</vt:lpstr>
      <vt:lpstr>Write This, Not That! </vt:lpstr>
      <vt:lpstr>For All Questions</vt:lpstr>
      <vt:lpstr>For All Questions (cont.)</vt:lpstr>
      <vt:lpstr>For All Questions (cont.)</vt:lpstr>
      <vt:lpstr>Unit 1: Atomic Structure and Properties</vt:lpstr>
      <vt:lpstr>Unit 2: Molecular and Ionic Compound Structure  and Properties</vt:lpstr>
      <vt:lpstr>Unit 3: Intermolecular Forces and Properties</vt:lpstr>
      <vt:lpstr>Unit 3: Intermolecular Forces and Properties  (cont.)</vt:lpstr>
      <vt:lpstr>Unit 4: Chemical Reactions</vt:lpstr>
      <vt:lpstr>Unit 5: Kinetics</vt:lpstr>
      <vt:lpstr>Unit 6: Thermodynamics</vt:lpstr>
      <vt:lpstr>Unit 7: Equilibrium</vt:lpstr>
      <vt:lpstr>Unit 7: Equilibrium (cont.)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Write This, Not That! </dc:title>
  <dc:creator>Walsh, Nora</dc:creator>
  <cp:lastModifiedBy>Walsh, Nora</cp:lastModifiedBy>
  <cp:revision>15</cp:revision>
  <dcterms:created xsi:type="dcterms:W3CDTF">2020-04-02T17:26:19Z</dcterms:created>
  <dcterms:modified xsi:type="dcterms:W3CDTF">2020-04-03T05:17:41Z</dcterms:modified>
</cp:coreProperties>
</file>